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4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" panose="020B0604020202020204" charset="0"/>
      <p:regular r:id="rId16"/>
      <p:bold r:id="rId17"/>
    </p:embeddedFont>
    <p:embeddedFont>
      <p:font typeface="Encode Sans ExtraBold" panose="020B0604020202020204" charset="0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32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55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10b083f4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e10b083f4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831636" y="2202336"/>
            <a:ext cx="5935664" cy="177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propósito de la utilización de un muñeco intervenido para la práctica clínica</a:t>
            </a:r>
            <a:endParaRPr lang="es-A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626359" y="4170784"/>
            <a:ext cx="65656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EFEFEF"/>
              </a:buClr>
              <a:buSzPts val="1000"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 Peña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Florencia R. Strawich, Mariana C. De Carli, Paula Manso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endParaRPr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362" y="2478475"/>
            <a:ext cx="3267727" cy="19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3"/>
          <p:cNvCxnSpPr/>
          <p:nvPr/>
        </p:nvCxnSpPr>
        <p:spPr>
          <a:xfrm>
            <a:off x="5704312" y="3050225"/>
            <a:ext cx="0" cy="963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0" y="0"/>
            <a:ext cx="4283075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96800" y="5377125"/>
            <a:ext cx="487601" cy="487601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87406" y="2318474"/>
            <a:ext cx="3429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en-US" sz="2800" b="1" dirty="0" err="1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Objetivo</a:t>
            </a:r>
            <a:r>
              <a:rPr lang="en-US" sz="2800" b="1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:</a:t>
            </a:r>
            <a:endParaRPr b="1" dirty="0">
              <a:solidFill>
                <a:schemeClr val="tx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160587" y="3136462"/>
            <a:ext cx="1528800" cy="45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3519624" y="1615799"/>
            <a:ext cx="305207" cy="305207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4;p14">
            <a:extLst>
              <a:ext uri="{FF2B5EF4-FFF2-40B4-BE49-F238E27FC236}">
                <a16:creationId xmlns:a16="http://schemas.microsoft.com/office/drawing/2014/main" id="{B9D4ACA3-6A63-4E23-A795-DBED61728B8E}"/>
              </a:ext>
            </a:extLst>
          </p:cNvPr>
          <p:cNvSpPr txBox="1"/>
          <p:nvPr/>
        </p:nvSpPr>
        <p:spPr>
          <a:xfrm>
            <a:off x="4460033" y="2127380"/>
            <a:ext cx="786570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000" dirty="0"/>
              <a:t>Contar nuestra experiencia con la incorporación de un muñeco intervenido, utilizado como herramienta de comunicación.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846137" y="133508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08137" y="2619375"/>
            <a:ext cx="1252537" cy="79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3405673" y="770036"/>
            <a:ext cx="8298977" cy="3717987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sz="2000" dirty="0"/>
              <a:t>La cardiopatía congénita es la malformación más frecuente en recién nacidos y una de las principales causas de muerte neonatal.</a:t>
            </a:r>
          </a:p>
          <a:p>
            <a:endParaRPr lang="es-AR" sz="2000" dirty="0"/>
          </a:p>
          <a:p>
            <a:r>
              <a:rPr lang="es-ES" sz="2000" dirty="0"/>
              <a:t>El 95% de las cardiopatías congénitas diagnosticadas y tratadas oportunamente pueden solucionarse.</a:t>
            </a:r>
          </a:p>
          <a:p>
            <a:endParaRPr lang="es-AR" sz="2000" dirty="0"/>
          </a:p>
          <a:p>
            <a:r>
              <a:rPr lang="es-ES" sz="2000" dirty="0"/>
              <a:t>La consulta prequirúrgica en cardiopatías congénitas es la última entrevista luego de cardiología, cirugía y otras prácticas clínicas.</a:t>
            </a:r>
          </a:p>
          <a:p>
            <a:endParaRPr lang="es-AR" sz="2000" dirty="0"/>
          </a:p>
          <a:p>
            <a:r>
              <a:rPr lang="es-ES" sz="2000" dirty="0"/>
              <a:t>En la consulta se utilizan distintas herramientas especialmente diseñadas previa búsqueda bibliográfica.</a:t>
            </a:r>
            <a:endParaRPr lang="es-AR" sz="2000" dirty="0"/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/>
        </p:nvSpPr>
        <p:spPr>
          <a:xfrm>
            <a:off x="1016939" y="2560631"/>
            <a:ext cx="5945187" cy="3930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10438037" y="6602837"/>
            <a:ext cx="1357200" cy="58800"/>
          </a:xfrm>
          <a:prstGeom prst="roundRect">
            <a:avLst>
              <a:gd name="adj" fmla="val 16667"/>
            </a:avLst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4778617" y="1058884"/>
            <a:ext cx="701662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000" dirty="0"/>
              <a:t>En una </a:t>
            </a:r>
            <a:r>
              <a:rPr lang="es-ES" sz="2000" b="1" dirty="0"/>
              <a:t>planilla de registro</a:t>
            </a:r>
            <a:r>
              <a:rPr lang="es-ES" sz="2000" dirty="0"/>
              <a:t> se vuelcan datos concretos como antecedentes personales, enfermedad actual y resultados de estudios complementarios</a:t>
            </a:r>
            <a:r>
              <a:rPr lang="es-ES" dirty="0"/>
              <a:t>.</a:t>
            </a:r>
            <a:endParaRPr lang="es-AR" dirty="0"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">
            <a:extLst>
              <a:ext uri="{FF2B5EF4-FFF2-40B4-BE49-F238E27FC236}">
                <a16:creationId xmlns:a16="http://schemas.microsoft.com/office/drawing/2014/main" id="{A95E2EE2-1073-4FE7-92EC-140293F36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9924" r="31805" b="6558"/>
          <a:stretch/>
        </p:blipFill>
        <p:spPr bwMode="auto">
          <a:xfrm>
            <a:off x="219481" y="2977491"/>
            <a:ext cx="3019425" cy="38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">
            <a:extLst>
              <a:ext uri="{FF2B5EF4-FFF2-40B4-BE49-F238E27FC236}">
                <a16:creationId xmlns:a16="http://schemas.microsoft.com/office/drawing/2014/main" id="{07602535-CE52-4E15-A10A-EB9B964B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t="8624" r="32336" b="5522"/>
          <a:stretch>
            <a:fillRect/>
          </a:stretch>
        </p:blipFill>
        <p:spPr bwMode="auto">
          <a:xfrm>
            <a:off x="1471521" y="2474250"/>
            <a:ext cx="2875613" cy="388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">
            <a:extLst>
              <a:ext uri="{FF2B5EF4-FFF2-40B4-BE49-F238E27FC236}">
                <a16:creationId xmlns:a16="http://schemas.microsoft.com/office/drawing/2014/main" id="{F3997CCD-F48B-409C-8772-4C043C8F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8972" r="32173" b="23773"/>
          <a:stretch>
            <a:fillRect/>
          </a:stretch>
        </p:blipFill>
        <p:spPr bwMode="auto">
          <a:xfrm>
            <a:off x="2630314" y="2051179"/>
            <a:ext cx="3433640" cy="34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6880225" y="1066800"/>
            <a:ext cx="4572000" cy="57912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63500" dist="50800" dir="5400000">
              <a:srgbClr val="000000">
                <a:alpha val="4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16133" y="3135280"/>
            <a:ext cx="7562850" cy="37369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167581" y="1260992"/>
            <a:ext cx="53466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74EEA"/>
              </a:buClr>
              <a:buSzPts val="3600"/>
            </a:pPr>
            <a:r>
              <a:rPr lang="es-ES" sz="2000" b="1" dirty="0"/>
              <a:t>Instructivo para pacientes y familiares</a:t>
            </a:r>
            <a:r>
              <a:rPr lang="es-ES" sz="2000" dirty="0"/>
              <a:t> </a:t>
            </a:r>
            <a:endParaRPr sz="20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4937919" y="1265271"/>
            <a:ext cx="576262" cy="588962"/>
          </a:xfrm>
          <a:custGeom>
            <a:avLst/>
            <a:gdLst/>
            <a:ahLst/>
            <a:cxnLst/>
            <a:rect l="l" t="t" r="r" b="b"/>
            <a:pathLst>
              <a:path w="575488" h="589586" extrusionOk="0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226050" y="2222500"/>
            <a:ext cx="1357312" cy="46037"/>
          </a:xfrm>
          <a:prstGeom prst="roundRect">
            <a:avLst>
              <a:gd name="adj" fmla="val 16667"/>
            </a:avLst>
          </a:pr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B3F8B2-8BD1-40E0-9018-625E4336DB93}"/>
              </a:ext>
            </a:extLst>
          </p:cNvPr>
          <p:cNvPicPr/>
          <p:nvPr/>
        </p:nvPicPr>
        <p:blipFill rotWithShape="1">
          <a:blip r:embed="rId4"/>
          <a:srcRect l="41648" t="21144" r="24414" b="5827"/>
          <a:stretch/>
        </p:blipFill>
        <p:spPr bwMode="auto">
          <a:xfrm>
            <a:off x="6417020" y="735680"/>
            <a:ext cx="4266233" cy="4671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B2996B5-69B5-4DE9-8004-D50E6755EF9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9511" r="23771" b="5964"/>
          <a:stretch/>
        </p:blipFill>
        <p:spPr bwMode="auto">
          <a:xfrm>
            <a:off x="2121780" y="1854233"/>
            <a:ext cx="4355844" cy="4871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0" y="0"/>
            <a:ext cx="498150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50800" dir="5400000">
              <a:srgbClr val="000000">
                <a:alpha val="156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9"/>
          <p:cNvGrpSpPr/>
          <p:nvPr/>
        </p:nvGrpSpPr>
        <p:grpSpPr>
          <a:xfrm>
            <a:off x="1772816" y="233812"/>
            <a:ext cx="9738353" cy="2990291"/>
            <a:chOff x="3713093" y="125311"/>
            <a:chExt cx="8852843" cy="2429307"/>
          </a:xfrm>
        </p:grpSpPr>
        <p:sp>
          <p:nvSpPr>
            <p:cNvPr id="175" name="Google Shape;175;p19"/>
            <p:cNvSpPr txBox="1"/>
            <p:nvPr/>
          </p:nvSpPr>
          <p:spPr>
            <a:xfrm>
              <a:off x="3713093" y="125311"/>
              <a:ext cx="8852843" cy="2429307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6722941" y="1195269"/>
              <a:ext cx="4791000" cy="338568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25" y="233812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7CC69CE-5181-457A-B2AE-5AAC54027627}"/>
              </a:ext>
            </a:extLst>
          </p:cNvPr>
          <p:cNvSpPr txBox="1"/>
          <p:nvPr/>
        </p:nvSpPr>
        <p:spPr>
          <a:xfrm>
            <a:off x="2547414" y="470010"/>
            <a:ext cx="8665557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Entendiendo que la comunicación efectiva es compleja, creemos que resulta aún más difícil en el contexto de nuestra práctica clínica.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trata de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niñes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pequeños que deben ser intervenidos con cirugías y cuidados de Alta Complejidad.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959AF1-C38F-43B3-B372-B94B4C8CB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00" y="3294748"/>
            <a:ext cx="6707489" cy="34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0" y="0"/>
            <a:ext cx="498150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50800" dir="5400000">
              <a:srgbClr val="000000">
                <a:alpha val="156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9"/>
          <p:cNvGrpSpPr/>
          <p:nvPr/>
        </p:nvGrpSpPr>
        <p:grpSpPr>
          <a:xfrm>
            <a:off x="4469364" y="627803"/>
            <a:ext cx="7131929" cy="4100634"/>
            <a:chOff x="3713093" y="125311"/>
            <a:chExt cx="8852843" cy="2429307"/>
          </a:xfrm>
        </p:grpSpPr>
        <p:sp>
          <p:nvSpPr>
            <p:cNvPr id="175" name="Google Shape;175;p19"/>
            <p:cNvSpPr txBox="1"/>
            <p:nvPr/>
          </p:nvSpPr>
          <p:spPr>
            <a:xfrm>
              <a:off x="3713093" y="125311"/>
              <a:ext cx="8852843" cy="2429307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6722941" y="1195269"/>
              <a:ext cx="4791000" cy="338568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25" y="233812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7CC69CE-5181-457A-B2AE-5AAC54027627}"/>
              </a:ext>
            </a:extLst>
          </p:cNvPr>
          <p:cNvSpPr txBox="1"/>
          <p:nvPr/>
        </p:nvSpPr>
        <p:spPr>
          <a:xfrm>
            <a:off x="5320281" y="1450376"/>
            <a:ext cx="6955700" cy="14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nticipamos el suceso real.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resuelven dudas.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derriban mitos.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0E820B-A3A7-4C52-8FF5-9369C7891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827" y="627803"/>
            <a:ext cx="2914180" cy="6108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846137" y="133508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936771" y="2600712"/>
            <a:ext cx="1252537" cy="79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2957805" y="802433"/>
            <a:ext cx="8746846" cy="3675935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sz="2000" b="1" dirty="0"/>
              <a:t>Conclusión: </a:t>
            </a:r>
          </a:p>
          <a:p>
            <a:endParaRPr lang="es-ES" sz="2000" b="1" dirty="0"/>
          </a:p>
          <a:p>
            <a:r>
              <a:rPr lang="es-ES" sz="2000" dirty="0"/>
              <a:t>Incorporar en la práctica clínica un muñeco intervenido, simulando un post quirúrgico inmediato, resulta ser una valiosa herramienta comunicacional, ayuda a transmitir información oportuna y necesaria. </a:t>
            </a:r>
          </a:p>
          <a:p>
            <a:endParaRPr lang="es-AR" sz="2000" dirty="0"/>
          </a:p>
          <a:p>
            <a:r>
              <a:rPr lang="es-ES" sz="2000" dirty="0"/>
              <a:t>Redundaría en una mejora en la calidad de atención.</a:t>
            </a:r>
            <a:endParaRPr lang="es-AR" dirty="0"/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6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3855900" y="1797104"/>
            <a:ext cx="4480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7600" dirty="0">
                <a:solidFill>
                  <a:schemeClr val="tx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sz="3600" dirty="0">
              <a:solidFill>
                <a:schemeClr val="tx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239</Words>
  <Application>Microsoft Office PowerPoint</Application>
  <PresentationFormat>Panorámica</PresentationFormat>
  <Paragraphs>24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Arial</vt:lpstr>
      <vt:lpstr>Open Sans</vt:lpstr>
      <vt:lpstr>Encode Sans ExtraBold</vt:lpstr>
      <vt:lpstr>Encode Sans</vt:lpstr>
      <vt:lpstr>Тема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4</cp:revision>
  <dcterms:modified xsi:type="dcterms:W3CDTF">2023-07-31T01:37:20Z</dcterms:modified>
</cp:coreProperties>
</file>